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1934" y="-14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19532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3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Jamal shah</a:t>
            </a:r>
            <a:endParaRPr sz="1800" dirty="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</a:pPr>
            <a:r>
              <a:rPr lang="en-US" sz="1800" spc="-10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November 24</a:t>
            </a:r>
            <a:r>
              <a:rPr sz="1800" spc="2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sz="1800" spc="3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20</a:t>
            </a:r>
            <a:r>
              <a:rPr lang="en-US" sz="1800" spc="8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75410"/>
            <a:ext cx="10039350" cy="457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>
              <a:latin typeface="Microsoft Sans Serif"/>
              <a:cs typeface="Microsoft Sans Serif"/>
            </a:endParaRPr>
          </a:p>
          <a:p>
            <a:pPr marL="698500" marR="239395" lvl="1" indent="-228600">
              <a:lnSpc>
                <a:spcPts val="2160"/>
              </a:lnSpc>
              <a:spcBef>
                <a:spcPts val="54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280"/>
              </a:lnSpc>
              <a:spcBef>
                <a:spcPts val="2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1267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888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90" dirty="0"/>
              <a:t>Wrangling</a:t>
            </a:r>
            <a:r>
              <a:rPr spc="160" dirty="0"/>
              <a:t> </a:t>
            </a:r>
            <a:r>
              <a:rPr spc="765" dirty="0"/>
              <a:t>–</a:t>
            </a:r>
            <a:r>
              <a:rPr spc="125" dirty="0"/>
              <a:t> </a:t>
            </a:r>
            <a:r>
              <a:rPr spc="-25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5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patterns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7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100">
              <a:latin typeface="Calibri"/>
              <a:cs typeface="Calibri"/>
            </a:endParaRPr>
          </a:p>
          <a:p>
            <a:pPr marL="835660" marR="33020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</a:t>
            </a:r>
            <a:r>
              <a:rPr sz="1200" dirty="0">
                <a:latin typeface="Calibri"/>
                <a:cs typeface="Calibri"/>
              </a:rPr>
              <a:t>the number and </a:t>
            </a:r>
            <a:r>
              <a:rPr sz="1200" spc="-5" dirty="0">
                <a:latin typeface="Calibri"/>
                <a:cs typeface="Calibri"/>
              </a:rPr>
              <a:t>occurrence of each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romanLcPeriod"/>
            </a:pPr>
            <a:endParaRPr sz="950">
              <a:latin typeface="Calibri"/>
              <a:cs typeface="Calibri"/>
            </a:endParaRPr>
          </a:p>
          <a:p>
            <a:pPr marL="835660" marR="63881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number/occurrence of </a:t>
            </a:r>
            <a:r>
              <a:rPr sz="1200" dirty="0">
                <a:latin typeface="Calibri"/>
                <a:cs typeface="Calibri"/>
              </a:rPr>
              <a:t>mission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outcomes</a:t>
            </a:r>
            <a:r>
              <a:rPr sz="1200" dirty="0">
                <a:latin typeface="Calibri"/>
                <a:cs typeface="Calibri"/>
              </a:rPr>
              <a:t> per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54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 landing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label </a:t>
            </a:r>
            <a:r>
              <a:rPr sz="1200" spc="-10" dirty="0">
                <a:latin typeface="Calibri"/>
                <a:cs typeface="Calibri"/>
              </a:rPr>
              <a:t>from Outcome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</a:t>
            </a:r>
            <a:r>
              <a:rPr sz="1200" spc="-10" dirty="0">
                <a:latin typeface="Calibri"/>
                <a:cs typeface="Calibri"/>
              </a:rPr>
              <a:t> 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52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238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 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 algn="just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ts val="2380"/>
              </a:lnSpc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631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120" dirty="0"/>
              <a:t> </a:t>
            </a:r>
            <a:r>
              <a:rPr dirty="0"/>
              <a:t>with</a:t>
            </a:r>
            <a:r>
              <a:rPr spc="114" dirty="0"/>
              <a:t> </a:t>
            </a:r>
            <a:r>
              <a:rPr spc="-114" dirty="0"/>
              <a:t>Data</a:t>
            </a:r>
            <a:r>
              <a:rPr spc="130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130" dirty="0"/>
              <a:t>To</a:t>
            </a:r>
            <a:r>
              <a:rPr spc="75" dirty="0"/>
              <a:t> </a:t>
            </a:r>
            <a:r>
              <a:rPr spc="-5" dirty="0"/>
              <a:t>better</a:t>
            </a:r>
            <a:r>
              <a:rPr spc="85" dirty="0"/>
              <a:t> </a:t>
            </a:r>
            <a:r>
              <a:rPr spc="-45" dirty="0"/>
              <a:t>understand</a:t>
            </a:r>
            <a:r>
              <a:rPr spc="75" dirty="0"/>
              <a:t> </a:t>
            </a:r>
            <a:r>
              <a:rPr spc="-155" dirty="0"/>
              <a:t>SpaceX</a:t>
            </a:r>
            <a:r>
              <a:rPr spc="80" dirty="0"/>
              <a:t> </a:t>
            </a:r>
            <a:r>
              <a:rPr spc="-50" dirty="0"/>
              <a:t>data</a:t>
            </a:r>
            <a:r>
              <a:rPr spc="85" dirty="0"/>
              <a:t> </a:t>
            </a:r>
            <a:r>
              <a:rPr spc="-70" dirty="0"/>
              <a:t>set,</a:t>
            </a:r>
            <a:r>
              <a:rPr spc="75" dirty="0"/>
              <a:t> </a:t>
            </a:r>
            <a:r>
              <a:rPr spc="-10" dirty="0"/>
              <a:t>following</a:t>
            </a:r>
            <a:r>
              <a:rPr spc="75" dirty="0"/>
              <a:t> </a:t>
            </a:r>
            <a:r>
              <a:rPr spc="-195" dirty="0"/>
              <a:t>SQL</a:t>
            </a:r>
            <a:r>
              <a:rPr spc="70" dirty="0"/>
              <a:t> </a:t>
            </a:r>
            <a:r>
              <a:rPr spc="-30" dirty="0"/>
              <a:t>queries/operations</a:t>
            </a:r>
            <a:r>
              <a:rPr spc="70" dirty="0"/>
              <a:t> </a:t>
            </a:r>
            <a:r>
              <a:rPr spc="-75" dirty="0"/>
              <a:t>were</a:t>
            </a:r>
          </a:p>
          <a:p>
            <a:pPr marL="241300">
              <a:lnSpc>
                <a:spcPct val="100000"/>
              </a:lnSpc>
            </a:pPr>
            <a:r>
              <a:rPr spc="-35" dirty="0"/>
              <a:t>performed</a:t>
            </a:r>
            <a:r>
              <a:rPr spc="80" dirty="0"/>
              <a:t> </a:t>
            </a:r>
            <a:r>
              <a:rPr spc="-40" dirty="0"/>
              <a:t>on</a:t>
            </a:r>
            <a:r>
              <a:rPr spc="65" dirty="0"/>
              <a:t> </a:t>
            </a:r>
            <a:r>
              <a:rPr spc="-105" dirty="0"/>
              <a:t>an</a:t>
            </a:r>
            <a:r>
              <a:rPr spc="55" dirty="0"/>
              <a:t> </a:t>
            </a:r>
            <a:r>
              <a:rPr spc="-125" dirty="0"/>
              <a:t>IBM</a:t>
            </a:r>
            <a:r>
              <a:rPr spc="65" dirty="0"/>
              <a:t> </a:t>
            </a:r>
            <a:r>
              <a:rPr spc="-40" dirty="0"/>
              <a:t>DB2</a:t>
            </a:r>
            <a:r>
              <a:rPr spc="80" dirty="0"/>
              <a:t> </a:t>
            </a:r>
            <a:r>
              <a:rPr spc="-40" dirty="0"/>
              <a:t>cloud</a:t>
            </a:r>
            <a:r>
              <a:rPr spc="60" dirty="0"/>
              <a:t> </a:t>
            </a:r>
            <a:r>
              <a:rPr spc="-75" dirty="0"/>
              <a:t>instance:</a:t>
            </a:r>
          </a:p>
          <a:p>
            <a:pPr marL="812800" lvl="1" indent="-34353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marL="812800" marR="294640" lvl="1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marL="812800" marR="554355" lvl="1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34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95" dirty="0"/>
              <a:t> </a:t>
            </a:r>
            <a:r>
              <a:rPr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83234" indent="-228600" algn="just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 factors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ts val="1889"/>
              </a:lnSpc>
              <a:spcBef>
                <a:spcPts val="985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40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3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0" dirty="0"/>
              <a:t> </a:t>
            </a:r>
            <a:r>
              <a:rPr spc="-175" dirty="0"/>
              <a:t>an</a:t>
            </a:r>
            <a:r>
              <a:rPr spc="125" dirty="0"/>
              <a:t> </a:t>
            </a:r>
            <a:r>
              <a:rPr spc="-85" dirty="0"/>
              <a:t>Interactive</a:t>
            </a:r>
            <a:r>
              <a:rPr spc="125" dirty="0"/>
              <a:t> </a:t>
            </a:r>
            <a:r>
              <a:rPr spc="-140" dirty="0"/>
              <a:t>Map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9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4378"/>
            <a:ext cx="10161270" cy="46316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0640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real-time.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Dashboard.</a:t>
            </a:r>
            <a:endParaRPr sz="2000">
              <a:latin typeface="Microsoft Sans Serif"/>
              <a:cs typeface="Microsoft Sans Serif"/>
            </a:endParaRPr>
          </a:p>
          <a:p>
            <a:pPr marL="812800" marR="374015" lvl="1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700" spc="-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7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1445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marL="812800" marR="184150" lvl="1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Microsoft Sans Serif"/>
              <a:buAutoNum type="arabicPeriod" startAt="3"/>
            </a:pPr>
            <a:endParaRPr sz="15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700" spc="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0-2000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700" spc="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700" spc="7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70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37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20" dirty="0"/>
              <a:t> </a:t>
            </a:r>
            <a:r>
              <a:rPr spc="-245" dirty="0"/>
              <a:t>a</a:t>
            </a:r>
            <a:r>
              <a:rPr spc="105" dirty="0"/>
              <a:t> </a:t>
            </a:r>
            <a:r>
              <a:rPr spc="-100" dirty="0"/>
              <a:t>Dashboard</a:t>
            </a:r>
            <a:r>
              <a:rPr spc="160" dirty="0"/>
              <a:t> </a:t>
            </a:r>
            <a:r>
              <a:rPr dirty="0"/>
              <a:t>with</a:t>
            </a:r>
            <a:r>
              <a:rPr spc="12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7494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Predictive</a:t>
            </a:r>
            <a:r>
              <a:rPr spc="165" dirty="0"/>
              <a:t> </a:t>
            </a:r>
            <a:r>
              <a:rPr spc="-130" dirty="0"/>
              <a:t>Analysis</a:t>
            </a:r>
            <a:r>
              <a:rPr spc="165" dirty="0"/>
              <a:t> </a:t>
            </a:r>
            <a:r>
              <a:rPr spc="-125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340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635" algn="ctr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734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6255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refine </a:t>
            </a:r>
            <a:r>
              <a:rPr sz="1200" dirty="0">
                <a:latin typeface="Calibri"/>
                <a:cs typeface="Calibri"/>
              </a:rPr>
              <a:t>Models based </a:t>
            </a:r>
            <a:r>
              <a:rPr sz="1200" spc="-5" dirty="0">
                <a:latin typeface="Calibri"/>
                <a:cs typeface="Calibri"/>
              </a:rPr>
              <a:t>on following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classification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Algorithms: (below</a:t>
            </a:r>
            <a:r>
              <a:rPr sz="1200" dirty="0">
                <a:latin typeface="Calibri"/>
                <a:cs typeface="Calibri"/>
              </a:rPr>
              <a:t> 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LR example)</a:t>
            </a:r>
            <a:endParaRPr sz="1200">
              <a:latin typeface="Calibri"/>
              <a:cs typeface="Calibri"/>
            </a:endParaRPr>
          </a:p>
          <a:p>
            <a:pPr marL="777240" lvl="1" indent="-228600">
              <a:lnSpc>
                <a:spcPct val="100000"/>
              </a:lnSpc>
              <a:buAutoNum type="romanLcPeriod"/>
              <a:tabLst>
                <a:tab pos="776605" algn="l"/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Logistic Regression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GridSearchCV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Fit train </a:t>
            </a:r>
            <a:r>
              <a:rPr sz="1200" spc="-10" dirty="0">
                <a:latin typeface="Calibri"/>
                <a:cs typeface="Calibri"/>
              </a:rPr>
              <a:t>data set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GridSearchCV object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train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23215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0" dirty="0">
                <a:latin typeface="Calibri"/>
                <a:cs typeface="Calibri"/>
              </a:rPr>
              <a:t> hyperparameters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accuracy</a:t>
            </a:r>
            <a:r>
              <a:rPr sz="1200" spc="-10" dirty="0">
                <a:latin typeface="Calibri"/>
                <a:cs typeface="Calibri"/>
              </a:rPr>
              <a:t> 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romanLcPeriod" startAt="2"/>
            </a:pPr>
            <a:endParaRPr sz="115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spcBef>
                <a:spcPts val="5"/>
              </a:spcBef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Check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accuracy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dirty="0">
                <a:latin typeface="Calibri"/>
                <a:cs typeface="Calibri"/>
              </a:rPr>
              <a:t>by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creating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confusion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1496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Repeat </a:t>
            </a:r>
            <a:r>
              <a:rPr sz="1200" spc="-5" dirty="0">
                <a:latin typeface="Calibri"/>
                <a:cs typeface="Calibri"/>
              </a:rPr>
              <a:t>above steps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dirty="0">
                <a:latin typeface="Calibri"/>
                <a:cs typeface="Calibri"/>
              </a:rPr>
              <a:t>Decision </a:t>
            </a:r>
            <a:r>
              <a:rPr sz="1200" spc="-20" dirty="0">
                <a:latin typeface="Calibri"/>
                <a:cs typeface="Calibri"/>
              </a:rPr>
              <a:t>Tree, </a:t>
            </a:r>
            <a:r>
              <a:rPr sz="1200" dirty="0">
                <a:latin typeface="Calibri"/>
                <a:cs typeface="Calibri"/>
              </a:rPr>
              <a:t>KNN,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SVM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performing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750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 </a:t>
            </a:r>
            <a:r>
              <a:rPr sz="1200" spc="-10" dirty="0">
                <a:latin typeface="Calibri"/>
                <a:cs typeface="Calibri"/>
              </a:rPr>
              <a:t>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74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Standardize data </a:t>
            </a:r>
            <a:r>
              <a:rPr sz="1200" dirty="0">
                <a:latin typeface="Calibri"/>
                <a:cs typeface="Calibri"/>
              </a:rPr>
              <a:t>in X then </a:t>
            </a:r>
            <a:r>
              <a:rPr sz="1200" spc="-5" dirty="0">
                <a:latin typeface="Calibri"/>
                <a:cs typeface="Calibri"/>
              </a:rPr>
              <a:t>reassign to variable </a:t>
            </a:r>
            <a:r>
              <a:rPr sz="1200" dirty="0">
                <a:latin typeface="Calibri"/>
                <a:cs typeface="Calibri"/>
              </a:rPr>
              <a:t>X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5760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Train/test/split </a:t>
            </a:r>
            <a:r>
              <a:rPr sz="1200" dirty="0">
                <a:latin typeface="Calibri"/>
                <a:cs typeface="Calibri"/>
              </a:rPr>
              <a:t>X and Y in </a:t>
            </a:r>
            <a:r>
              <a:rPr sz="1200" spc="-5" dirty="0">
                <a:latin typeface="Calibri"/>
                <a:cs typeface="Calibri"/>
              </a:rPr>
              <a:t>to training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Results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59758" y="2204084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65858" y="2353436"/>
            <a:ext cx="189738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59758" y="3566617"/>
            <a:ext cx="970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5066" y="3716528"/>
            <a:ext cx="2375535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9758" y="4929885"/>
            <a:ext cx="97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59178" y="5079238"/>
            <a:ext cx="210820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1270" algn="ctr">
              <a:lnSpc>
                <a:spcPts val="2395"/>
              </a:lnSpc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87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87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5" dirty="0"/>
              <a:t> </a:t>
            </a:r>
            <a:r>
              <a:rPr spc="-120" dirty="0"/>
              <a:t>Number</a:t>
            </a:r>
            <a:r>
              <a:rPr spc="145" dirty="0"/>
              <a:t> </a:t>
            </a:r>
            <a:r>
              <a:rPr spc="-180" dirty="0"/>
              <a:t>vs.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19</a:t>
            </a:fld>
            <a:endParaRPr spc="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190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36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ockets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31140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ncreas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10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20</a:t>
            </a:fld>
            <a:endParaRPr spc="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5" dirty="0"/>
              <a:t>Orbit</a:t>
            </a:r>
            <a:r>
              <a:rPr spc="145" dirty="0"/>
              <a:t> </a:t>
            </a:r>
            <a:r>
              <a:rPr spc="-19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ES-LI,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67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0" dirty="0"/>
              <a:t> </a:t>
            </a:r>
            <a:r>
              <a:rPr spc="-120" dirty="0"/>
              <a:t>Number</a:t>
            </a:r>
            <a:r>
              <a:rPr spc="14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1964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4325" indent="-229235">
              <a:lnSpc>
                <a:spcPts val="192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0" dirty="0"/>
              <a:t>Orbit</a:t>
            </a:r>
            <a:r>
              <a:rPr spc="135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endParaRPr sz="2200">
              <a:latin typeface="Microsoft Sans Serif"/>
              <a:cs typeface="Microsoft Sans Serif"/>
            </a:endParaRPr>
          </a:p>
          <a:p>
            <a:pPr marL="320675" marR="23876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20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5" dirty="0"/>
              <a:t>Yearly</a:t>
            </a:r>
            <a:r>
              <a:rPr spc="11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2205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ts val="216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9460" indent="-229235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798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8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30" dirty="0"/>
              <a:t> </a:t>
            </a:r>
            <a:r>
              <a:rPr spc="-229" dirty="0"/>
              <a:t>Names</a:t>
            </a:r>
            <a:r>
              <a:rPr spc="145" dirty="0"/>
              <a:t> </a:t>
            </a:r>
            <a:r>
              <a:rPr spc="-95" dirty="0"/>
              <a:t>Begin</a:t>
            </a:r>
            <a:r>
              <a:rPr spc="110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24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42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90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27</a:t>
            </a:fld>
            <a:endParaRPr spc="7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8713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0" dirty="0"/>
              <a:t>Payload</a:t>
            </a:r>
            <a:r>
              <a:rPr spc="120" dirty="0"/>
              <a:t> </a:t>
            </a:r>
            <a:r>
              <a:rPr spc="-225" dirty="0"/>
              <a:t>Mass</a:t>
            </a:r>
            <a:r>
              <a:rPr spc="120" dirty="0"/>
              <a:t> </a:t>
            </a:r>
            <a:r>
              <a:rPr spc="-70" dirty="0"/>
              <a:t>by</a:t>
            </a:r>
            <a:r>
              <a:rPr spc="114" dirty="0"/>
              <a:t> </a:t>
            </a:r>
            <a:r>
              <a:rPr spc="-65" dirty="0"/>
              <a:t>F9</a:t>
            </a:r>
            <a:r>
              <a:rPr spc="120" dirty="0"/>
              <a:t> </a:t>
            </a:r>
            <a:r>
              <a:rPr spc="15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500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28</a:t>
            </a:fld>
            <a:endParaRPr spc="7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5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First</a:t>
            </a:r>
            <a:r>
              <a:rPr spc="125" dirty="0"/>
              <a:t> </a:t>
            </a:r>
            <a:r>
              <a:rPr spc="-180" dirty="0"/>
              <a:t>Successful</a:t>
            </a:r>
            <a:r>
              <a:rPr spc="150" dirty="0"/>
              <a:t> </a:t>
            </a:r>
            <a:r>
              <a:rPr spc="-125" dirty="0"/>
              <a:t>Ground</a:t>
            </a:r>
            <a:r>
              <a:rPr spc="14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230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99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‘Landing_Outcome’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29</a:t>
            </a:fld>
            <a:endParaRPr spc="7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9586"/>
            <a:ext cx="9954260" cy="4829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180">
              <a:lnSpc>
                <a:spcPct val="80000"/>
              </a:lnSpc>
              <a:spcBef>
                <a:spcPts val="585"/>
              </a:spcBef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63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concepts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Executive</a:t>
            </a:r>
            <a:r>
              <a:rPr spc="8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05" dirty="0"/>
              <a:t> </a:t>
            </a:r>
            <a:r>
              <a:rPr sz="2500" spc="-100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0" dirty="0"/>
              <a:t> </a:t>
            </a:r>
            <a:r>
              <a:rPr sz="2500" spc="-80" dirty="0"/>
              <a:t>and</a:t>
            </a:r>
            <a:r>
              <a:rPr sz="2500" spc="95" dirty="0"/>
              <a:t> </a:t>
            </a:r>
            <a:r>
              <a:rPr sz="2500" spc="114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329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30</a:t>
            </a:fld>
            <a:endParaRPr spc="7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77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35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20" dirty="0"/>
              <a:t> </a:t>
            </a:r>
            <a:r>
              <a:rPr sz="3100" spc="-150" dirty="0"/>
              <a:t>Successful</a:t>
            </a:r>
            <a:r>
              <a:rPr sz="3100" spc="170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45" dirty="0"/>
              <a:t> </a:t>
            </a:r>
            <a:r>
              <a:rPr sz="3100" spc="-85" dirty="0"/>
              <a:t>Mission</a:t>
            </a:r>
            <a:r>
              <a:rPr sz="3100" spc="150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860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identical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600" y="4787976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31</a:t>
            </a:fld>
            <a:endParaRPr spc="7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348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20" dirty="0"/>
              <a:t> </a:t>
            </a:r>
            <a:r>
              <a:rPr spc="-120" dirty="0"/>
              <a:t>Carried</a:t>
            </a:r>
            <a:r>
              <a:rPr spc="130" dirty="0"/>
              <a:t> </a:t>
            </a:r>
            <a:r>
              <a:rPr spc="-160" dirty="0"/>
              <a:t>Maximum</a:t>
            </a:r>
            <a:r>
              <a:rPr spc="140" dirty="0"/>
              <a:t> </a:t>
            </a:r>
            <a:r>
              <a:rPr spc="-14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0" y="355282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32</a:t>
            </a:fld>
            <a:endParaRPr spc="7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10" dirty="0"/>
              <a:t> </a:t>
            </a:r>
            <a:r>
              <a:rPr spc="-175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4240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730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LC-40’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3980" y="5105400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33</a:t>
            </a:fld>
            <a:endParaRPr spc="7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Rank</a:t>
            </a:r>
            <a:r>
              <a:rPr sz="2800" spc="110" dirty="0"/>
              <a:t> </a:t>
            </a:r>
            <a:r>
              <a:rPr sz="2800" spc="-60" dirty="0"/>
              <a:t>Landing</a:t>
            </a:r>
            <a:r>
              <a:rPr sz="2800" spc="125" dirty="0"/>
              <a:t> </a:t>
            </a:r>
            <a:r>
              <a:rPr sz="2800" spc="-110" dirty="0"/>
              <a:t>Outcomes</a:t>
            </a:r>
            <a:r>
              <a:rPr sz="2800" spc="114" dirty="0"/>
              <a:t> </a:t>
            </a:r>
            <a:r>
              <a:rPr sz="2800" spc="-100" dirty="0"/>
              <a:t>Between</a:t>
            </a:r>
            <a:r>
              <a:rPr sz="2800" spc="90" dirty="0"/>
              <a:t> </a:t>
            </a:r>
            <a:r>
              <a:rPr sz="2800" spc="105" dirty="0"/>
              <a:t>2010-06-04</a:t>
            </a:r>
            <a:r>
              <a:rPr sz="2800" spc="80" dirty="0"/>
              <a:t> </a:t>
            </a:r>
            <a:r>
              <a:rPr sz="2800" spc="-85" dirty="0"/>
              <a:t>and</a:t>
            </a:r>
            <a:r>
              <a:rPr sz="2800" spc="10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  <a:tab pos="662432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spc="-3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4200" y="4303979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34</a:t>
            </a:fld>
            <a:endParaRPr spc="7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0" dirty="0"/>
              <a:t>SpaceX</a:t>
            </a:r>
            <a:r>
              <a:rPr spc="140" dirty="0"/>
              <a:t> </a:t>
            </a:r>
            <a:r>
              <a:rPr spc="-100" dirty="0"/>
              <a:t>Falcon9</a:t>
            </a:r>
            <a:r>
              <a:rPr spc="145" dirty="0"/>
              <a:t> </a:t>
            </a:r>
            <a:r>
              <a:rPr spc="-5" dirty="0"/>
              <a:t>-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150" dirty="0"/>
              <a:t>Sites</a:t>
            </a:r>
            <a:r>
              <a:rPr spc="130" dirty="0"/>
              <a:t> </a:t>
            </a:r>
            <a:r>
              <a:rPr spc="-140" dirty="0"/>
              <a:t>Map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66010" y="4567554"/>
            <a:ext cx="1179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55" y="646186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645485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left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spc="-10" dirty="0">
                <a:latin typeface="Calibri"/>
                <a:cs typeface="Calibri"/>
              </a:rPr>
              <a:t>Falcon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 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endParaRPr sz="1200">
              <a:latin typeface="Calibri"/>
              <a:cs typeface="Calibri"/>
            </a:endParaRPr>
          </a:p>
          <a:p>
            <a:pPr marL="92075" marR="18415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located </a:t>
            </a:r>
            <a:r>
              <a:rPr sz="1200" dirty="0">
                <a:latin typeface="Calibri"/>
                <a:cs typeface="Calibri"/>
              </a:rPr>
              <a:t>in the </a:t>
            </a:r>
            <a:r>
              <a:rPr sz="1200" spc="-5" dirty="0">
                <a:latin typeface="Calibri"/>
                <a:cs typeface="Calibri"/>
              </a:rPr>
              <a:t>United </a:t>
            </a:r>
            <a:r>
              <a:rPr sz="1200" spc="-10" dirty="0">
                <a:latin typeface="Calibri"/>
                <a:cs typeface="Calibri"/>
              </a:rPr>
              <a:t>States </a:t>
            </a:r>
            <a:r>
              <a:rPr sz="1200" spc="-5" dirty="0">
                <a:latin typeface="Calibri"/>
                <a:cs typeface="Calibri"/>
              </a:rPr>
              <a:t>(in California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Florida). </a:t>
            </a:r>
            <a:r>
              <a:rPr sz="1200" spc="-10" dirty="0">
                <a:latin typeface="Calibri"/>
                <a:cs typeface="Calibri"/>
              </a:rPr>
              <a:t>Each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5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contains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circle, </a:t>
            </a:r>
            <a:r>
              <a:rPr sz="1200" dirty="0">
                <a:latin typeface="Calibri"/>
                <a:cs typeface="Calibri"/>
              </a:rPr>
              <a:t>label, and a popup </a:t>
            </a:r>
            <a:r>
              <a:rPr sz="1200" spc="-5" dirty="0">
                <a:latin typeface="Calibri"/>
                <a:cs typeface="Calibri"/>
              </a:rPr>
              <a:t>to highlight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location </a:t>
            </a:r>
            <a:r>
              <a:rPr sz="1200" dirty="0">
                <a:latin typeface="Calibri"/>
                <a:cs typeface="Calibri"/>
              </a:rPr>
              <a:t>and the name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site.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evident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 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 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20" dirty="0">
                <a:latin typeface="Calibri"/>
                <a:cs typeface="Calibri"/>
              </a:rPr>
              <a:t>VAFB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LC-40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10" dirty="0">
                <a:latin typeface="Calibri"/>
                <a:cs typeface="Calibri"/>
              </a:rPr>
              <a:t>KSC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LC-39A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SLC-40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95" dirty="0"/>
              <a:t>SpaceX</a:t>
            </a:r>
            <a:r>
              <a:rPr sz="2800" spc="105" dirty="0"/>
              <a:t> </a:t>
            </a:r>
            <a:r>
              <a:rPr sz="2800" spc="-60" dirty="0"/>
              <a:t>Falon9</a:t>
            </a:r>
            <a:r>
              <a:rPr sz="2800" spc="120" dirty="0"/>
              <a:t> </a:t>
            </a:r>
            <a:r>
              <a:rPr sz="2800" spc="575" dirty="0"/>
              <a:t>–</a:t>
            </a:r>
            <a:r>
              <a:rPr sz="2800" spc="114" dirty="0"/>
              <a:t> </a:t>
            </a:r>
            <a:r>
              <a:rPr sz="2800" spc="-114" dirty="0"/>
              <a:t>Success/Failed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10" dirty="0"/>
              <a:t> </a:t>
            </a:r>
            <a:r>
              <a:rPr sz="2800" spc="-110" dirty="0"/>
              <a:t>Map</a:t>
            </a:r>
            <a:r>
              <a:rPr sz="2800" spc="120" dirty="0"/>
              <a:t> </a:t>
            </a:r>
            <a:r>
              <a:rPr sz="2800" spc="5" dirty="0"/>
              <a:t>for</a:t>
            </a:r>
            <a:r>
              <a:rPr sz="2800" spc="114" dirty="0"/>
              <a:t> </a:t>
            </a:r>
            <a:r>
              <a:rPr sz="2800" spc="-45" dirty="0"/>
              <a:t>all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05" dirty="0"/>
              <a:t> </a:t>
            </a:r>
            <a:r>
              <a:rPr sz="2800" spc="-114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1 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Launch 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2 – </a:t>
            </a:r>
            <a:r>
              <a:rPr sz="1000" spc="-10" dirty="0">
                <a:latin typeface="Calibri"/>
                <a:cs typeface="Calibri"/>
              </a:rPr>
              <a:t>VAFB </a:t>
            </a:r>
            <a:r>
              <a:rPr sz="1000" spc="-5" dirty="0">
                <a:latin typeface="Calibri"/>
                <a:cs typeface="Calibri"/>
              </a:rPr>
              <a:t>Launch Site with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4795" indent="-17335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dirty="0">
                <a:latin typeface="Calibri"/>
                <a:cs typeface="Calibri"/>
              </a:rPr>
              <a:t>all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Sites.</a:t>
            </a:r>
            <a:r>
              <a:rPr sz="1200" dirty="0">
                <a:latin typeface="Calibri"/>
                <a:cs typeface="Calibri"/>
              </a:rPr>
              <a:t> 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numbers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total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success/fail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green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success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spc="-10" dirty="0">
                <a:latin typeface="Calibri"/>
                <a:cs typeface="Calibri"/>
              </a:rPr>
              <a:t>By </a:t>
            </a:r>
            <a:r>
              <a:rPr sz="1200" spc="-5" dirty="0">
                <a:latin typeface="Calibri"/>
                <a:cs typeface="Calibri"/>
              </a:rPr>
              <a:t>looking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spc="-5" dirty="0">
                <a:latin typeface="Calibri"/>
                <a:cs typeface="Calibri"/>
              </a:rPr>
              <a:t>each site </a:t>
            </a:r>
            <a:r>
              <a:rPr sz="1200" dirty="0">
                <a:latin typeface="Calibri"/>
                <a:cs typeface="Calibri"/>
              </a:rPr>
              <a:t>map, </a:t>
            </a:r>
            <a:r>
              <a:rPr sz="1200" spc="-10" dirty="0">
                <a:latin typeface="Calibri"/>
                <a:cs typeface="Calibri"/>
              </a:rPr>
              <a:t>KSC </a:t>
            </a:r>
            <a:r>
              <a:rPr sz="1200" spc="-5" dirty="0">
                <a:latin typeface="Calibri"/>
                <a:cs typeface="Calibri"/>
              </a:rPr>
              <a:t>LC-39A Launch Site </a:t>
            </a:r>
            <a:r>
              <a:rPr sz="1200" dirty="0">
                <a:latin typeface="Calibri"/>
                <a:cs typeface="Calibri"/>
              </a:rPr>
              <a:t>has the </a:t>
            </a:r>
            <a:r>
              <a:rPr sz="1200" spc="-10" dirty="0">
                <a:latin typeface="Calibri"/>
                <a:cs typeface="Calibri"/>
              </a:rPr>
              <a:t>greatest </a:t>
            </a:r>
            <a:r>
              <a:rPr sz="1200" dirty="0">
                <a:latin typeface="Calibri"/>
                <a:cs typeface="Calibri"/>
              </a:rPr>
              <a:t>number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3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KSC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LC-39A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4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5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617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15" dirty="0"/>
              <a:t>SpaceX</a:t>
            </a:r>
            <a:r>
              <a:rPr sz="3100" spc="140" dirty="0"/>
              <a:t> </a:t>
            </a:r>
            <a:r>
              <a:rPr sz="3100" spc="-85" dirty="0"/>
              <a:t>Falcon9</a:t>
            </a:r>
            <a:r>
              <a:rPr sz="3100" spc="155" dirty="0"/>
              <a:t> </a:t>
            </a:r>
            <a:r>
              <a:rPr sz="3100" spc="640" dirty="0"/>
              <a:t>–</a:t>
            </a:r>
            <a:r>
              <a:rPr sz="3100" spc="120" dirty="0"/>
              <a:t> </a:t>
            </a:r>
            <a:r>
              <a:rPr sz="3100" spc="-135" dirty="0"/>
              <a:t>Launch</a:t>
            </a:r>
            <a:r>
              <a:rPr sz="3100" spc="125" dirty="0"/>
              <a:t> </a:t>
            </a:r>
            <a:r>
              <a:rPr sz="3100" spc="-110" dirty="0"/>
              <a:t>Site</a:t>
            </a:r>
            <a:r>
              <a:rPr sz="3100" spc="130" dirty="0"/>
              <a:t> </a:t>
            </a:r>
            <a:r>
              <a:rPr sz="3100" spc="60" dirty="0"/>
              <a:t>to</a:t>
            </a:r>
            <a:r>
              <a:rPr sz="3100" spc="105" dirty="0"/>
              <a:t> </a:t>
            </a:r>
            <a:r>
              <a:rPr sz="3100" spc="-25" dirty="0"/>
              <a:t>proximity</a:t>
            </a:r>
            <a:r>
              <a:rPr sz="3100" spc="145" dirty="0"/>
              <a:t> </a:t>
            </a:r>
            <a:r>
              <a:rPr sz="3100" spc="-100" dirty="0"/>
              <a:t>Distance</a:t>
            </a:r>
            <a:r>
              <a:rPr sz="3100" spc="155" dirty="0"/>
              <a:t> </a:t>
            </a:r>
            <a:r>
              <a:rPr sz="3100" spc="-125" dirty="0"/>
              <a:t>Map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272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1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10" dirty="0">
                <a:latin typeface="Calibri"/>
                <a:cs typeface="Calibri"/>
              </a:rPr>
              <a:t>proximity </a:t>
            </a:r>
            <a:r>
              <a:rPr sz="1200" spc="-5" dirty="0">
                <a:latin typeface="Calibri"/>
                <a:cs typeface="Calibri"/>
              </a:rPr>
              <a:t>sites </a:t>
            </a:r>
            <a:r>
              <a:rPr sz="1200" spc="-10" dirty="0">
                <a:latin typeface="Calibri"/>
                <a:cs typeface="Calibri"/>
              </a:rPr>
              <a:t>marked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dirty="0">
                <a:latin typeface="Calibri"/>
                <a:cs typeface="Calibri"/>
              </a:rPr>
              <a:t>the map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Launch 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VAFB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SLC-4E.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Lompoc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located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further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compared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proximities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such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coastline,</a:t>
            </a:r>
            <a:r>
              <a:rPr sz="1200" spc="-10" dirty="0">
                <a:latin typeface="Calibri"/>
                <a:cs typeface="Calibri"/>
              </a:rPr>
              <a:t> railroad,</a:t>
            </a:r>
            <a:r>
              <a:rPr sz="1200" spc="-20" dirty="0">
                <a:latin typeface="Calibri"/>
                <a:cs typeface="Calibri"/>
              </a:rPr>
              <a:t> highway,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etc.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map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marker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dirty="0">
                <a:latin typeface="Calibri"/>
                <a:cs typeface="Calibri"/>
              </a:rPr>
              <a:t>city </a:t>
            </a:r>
            <a:r>
              <a:rPr sz="1200" spc="-5" dirty="0">
                <a:latin typeface="Calibri"/>
                <a:cs typeface="Calibri"/>
              </a:rPr>
              <a:t>distance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(14.09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451484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2 </a:t>
            </a:r>
            <a:r>
              <a:rPr sz="1200" spc="-5" dirty="0">
                <a:latin typeface="Calibri"/>
                <a:cs typeface="Calibri"/>
              </a:rPr>
              <a:t>provides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zoom </a:t>
            </a:r>
            <a:r>
              <a:rPr sz="1200" dirty="0">
                <a:latin typeface="Calibri"/>
                <a:cs typeface="Calibri"/>
              </a:rPr>
              <a:t>in view </a:t>
            </a:r>
            <a:r>
              <a:rPr sz="1200" spc="-5" dirty="0">
                <a:latin typeface="Calibri"/>
                <a:cs typeface="Calibri"/>
              </a:rPr>
              <a:t>into </a:t>
            </a:r>
            <a:r>
              <a:rPr sz="1200" dirty="0">
                <a:latin typeface="Calibri"/>
                <a:cs typeface="Calibri"/>
              </a:rPr>
              <a:t>other </a:t>
            </a:r>
            <a:r>
              <a:rPr sz="1200" spc="-5" dirty="0">
                <a:latin typeface="Calibri"/>
                <a:cs typeface="Calibri"/>
              </a:rPr>
              <a:t>proximities such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highway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respective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distances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9842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general,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</a:t>
            </a:r>
            <a:r>
              <a:rPr sz="1200" spc="-10" dirty="0">
                <a:latin typeface="Calibri"/>
                <a:cs typeface="Calibri"/>
              </a:rPr>
              <a:t> located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minimize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any </a:t>
            </a:r>
            <a:r>
              <a:rPr sz="1200" spc="-5" dirty="0">
                <a:latin typeface="Calibri"/>
                <a:cs typeface="Calibri"/>
              </a:rPr>
              <a:t>accidental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general </a:t>
            </a:r>
            <a:r>
              <a:rPr sz="1200" dirty="0">
                <a:latin typeface="Calibri"/>
                <a:cs typeface="Calibri"/>
              </a:rPr>
              <a:t>public and </a:t>
            </a:r>
            <a:r>
              <a:rPr sz="1200" spc="-10" dirty="0">
                <a:latin typeface="Calibri"/>
                <a:cs typeface="Calibri"/>
              </a:rPr>
              <a:t>infrastructure. </a:t>
            </a:r>
            <a:r>
              <a:rPr sz="1200" spc="-5" dirty="0">
                <a:latin typeface="Calibri"/>
                <a:cs typeface="Calibri"/>
              </a:rPr>
              <a:t>Launch Sites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strategically located </a:t>
            </a:r>
            <a:r>
              <a:rPr sz="1200" dirty="0">
                <a:latin typeface="Calibri"/>
                <a:cs typeface="Calibri"/>
              </a:rPr>
              <a:t>near the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10" dirty="0">
                <a:latin typeface="Calibri"/>
                <a:cs typeface="Calibri"/>
              </a:rPr>
              <a:t>railroad,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highways </a:t>
            </a:r>
            <a:r>
              <a:rPr sz="1200" spc="-5" dirty="0">
                <a:latin typeface="Calibri"/>
                <a:cs typeface="Calibri"/>
              </a:rPr>
              <a:t>to provide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easy</a:t>
            </a:r>
            <a:r>
              <a:rPr sz="1200" spc="-5" dirty="0">
                <a:latin typeface="Calibri"/>
                <a:cs typeface="Calibri"/>
              </a:rPr>
              <a:t> access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 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Proximity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 for </a:t>
            </a:r>
            <a:r>
              <a:rPr sz="1000" spc="-10" dirty="0">
                <a:latin typeface="Calibri"/>
                <a:cs typeface="Calibri"/>
              </a:rPr>
              <a:t>VAFB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54241"/>
            <a:ext cx="299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Zoom 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coastline,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railroad,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</a:t>
            </a:r>
            <a:r>
              <a:rPr spc="-45" dirty="0"/>
              <a:t>u</a:t>
            </a:r>
            <a:r>
              <a:rPr spc="-30" dirty="0"/>
              <a:t>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5340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>
              <a:latin typeface="Microsoft Sans Serif"/>
              <a:cs typeface="Microsoft Sans Serif"/>
            </a:endParaRPr>
          </a:p>
          <a:p>
            <a:pPr marL="698500" marR="71755" lvl="1" indent="-228600">
              <a:lnSpc>
                <a:spcPts val="182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capabilities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8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>
              <a:latin typeface="Microsoft Sans Serif"/>
              <a:cs typeface="Microsoft Sans Serif"/>
            </a:endParaRPr>
          </a:p>
          <a:p>
            <a:pPr marL="698500" marR="436245" lvl="1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152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07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66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250" dirty="0"/>
              <a:t>Success</a:t>
            </a:r>
            <a:r>
              <a:rPr spc="150" dirty="0"/>
              <a:t> </a:t>
            </a:r>
            <a:r>
              <a:rPr spc="-135" dirty="0"/>
              <a:t>Counts</a:t>
            </a:r>
            <a:r>
              <a:rPr spc="130" dirty="0"/>
              <a:t> </a:t>
            </a:r>
            <a:r>
              <a:rPr spc="-95" dirty="0"/>
              <a:t>For</a:t>
            </a:r>
            <a:r>
              <a:rPr spc="125" dirty="0"/>
              <a:t> </a:t>
            </a:r>
            <a:r>
              <a:rPr spc="-25" dirty="0"/>
              <a:t>All</a:t>
            </a:r>
            <a:r>
              <a:rPr spc="120" dirty="0"/>
              <a:t> </a:t>
            </a:r>
            <a:r>
              <a:rPr spc="-155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40</a:t>
            </a:fld>
            <a:endParaRPr spc="7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9445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40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4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80" dirty="0"/>
              <a:t>Highest</a:t>
            </a:r>
            <a:r>
              <a:rPr spc="155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250" dirty="0"/>
              <a:t>Success</a:t>
            </a:r>
            <a:r>
              <a:rPr spc="160" dirty="0"/>
              <a:t> </a:t>
            </a:r>
            <a:r>
              <a:rPr spc="-130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41</a:t>
            </a:fld>
            <a:endParaRPr spc="7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6635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202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30" dirty="0"/>
              <a:t>Payload</a:t>
            </a:r>
            <a:r>
              <a:rPr sz="3400" spc="120" dirty="0"/>
              <a:t> </a:t>
            </a:r>
            <a:r>
              <a:rPr sz="3400" spc="-170" dirty="0"/>
              <a:t>vs.</a:t>
            </a:r>
            <a:r>
              <a:rPr sz="3400" spc="120" dirty="0"/>
              <a:t> </a:t>
            </a:r>
            <a:r>
              <a:rPr sz="3400" spc="-145" dirty="0"/>
              <a:t>Launch</a:t>
            </a:r>
            <a:r>
              <a:rPr sz="3400" spc="125" dirty="0"/>
              <a:t> </a:t>
            </a:r>
            <a:r>
              <a:rPr sz="3400" spc="-125" dirty="0"/>
              <a:t>Outcome</a:t>
            </a:r>
            <a:r>
              <a:rPr sz="3400" spc="120" dirty="0"/>
              <a:t> </a:t>
            </a:r>
            <a:r>
              <a:rPr sz="3400" spc="-110" dirty="0"/>
              <a:t>Scatter</a:t>
            </a:r>
            <a:r>
              <a:rPr sz="3400" spc="135" dirty="0"/>
              <a:t> </a:t>
            </a:r>
            <a:r>
              <a:rPr sz="3400" spc="-45" dirty="0"/>
              <a:t>Plot</a:t>
            </a:r>
            <a:r>
              <a:rPr sz="3400" spc="110" dirty="0"/>
              <a:t> </a:t>
            </a:r>
            <a:r>
              <a:rPr sz="3400" spc="5" dirty="0"/>
              <a:t>for</a:t>
            </a:r>
            <a:r>
              <a:rPr sz="3400" spc="135" dirty="0"/>
              <a:t> </a:t>
            </a:r>
            <a:r>
              <a:rPr sz="3400" spc="-25" dirty="0"/>
              <a:t>All</a:t>
            </a:r>
            <a:r>
              <a:rPr sz="3400" spc="120" dirty="0"/>
              <a:t> </a:t>
            </a:r>
            <a:r>
              <a:rPr sz="3400" spc="-140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3978" y="1685925"/>
            <a:ext cx="5111115" cy="373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evident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.8750</a:t>
            </a:r>
            <a:endParaRPr sz="2000">
              <a:latin typeface="Microsoft Sans Serif"/>
              <a:cs typeface="Microsoft Sans Serif"/>
            </a:endParaRPr>
          </a:p>
          <a:p>
            <a:pPr marL="241300" marR="91440" indent="-228600" algn="just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.8333</a:t>
            </a:r>
            <a:endParaRPr sz="2000">
              <a:latin typeface="Microsoft Sans Serif"/>
              <a:cs typeface="Microsoft Sans Serif"/>
            </a:endParaRPr>
          </a:p>
          <a:p>
            <a:pPr marL="241300" marR="4127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same,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broader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6040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8890" indent="-228600">
              <a:lnSpc>
                <a:spcPts val="163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 MT"/>
              <a:buChar char="•"/>
              <a:tabLst>
                <a:tab pos="2279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4629" indent="-228600">
              <a:lnSpc>
                <a:spcPct val="801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time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51765" indent="-228600">
              <a:lnSpc>
                <a:spcPts val="216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3345" indent="-228600">
              <a:lnSpc>
                <a:spcPts val="216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28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995" indent="-228600">
              <a:lnSpc>
                <a:spcPts val="216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83%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38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Appe</a:t>
            </a:r>
            <a:r>
              <a:rPr spc="-100" dirty="0"/>
              <a:t>n</a:t>
            </a:r>
            <a:r>
              <a:rPr spc="-45" dirty="0"/>
              <a:t>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marR="6985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in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spc="-4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(0-unsuccessful,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1-successful)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3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4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 split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Met</a:t>
            </a:r>
            <a:r>
              <a:rPr spc="-100" dirty="0"/>
              <a:t>h</a:t>
            </a:r>
            <a:r>
              <a:rPr spc="5" dirty="0"/>
              <a:t>odolo</a:t>
            </a:r>
            <a:r>
              <a:rPr spc="-10" dirty="0"/>
              <a:t>g</a:t>
            </a:r>
            <a:r>
              <a:rPr spc="-160" dirty="0"/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6105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semi-structured.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2700" b="1" u="heavy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heavy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heavy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heavy" spc="-44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6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944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90909"/>
              <a:buChar char="•"/>
              <a:tabLst>
                <a:tab pos="70485" algn="l"/>
              </a:tabLst>
            </a:pPr>
            <a:r>
              <a:rPr sz="1100" dirty="0">
                <a:latin typeface="Calibri"/>
                <a:cs typeface="Calibri"/>
              </a:rPr>
              <a:t>Req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ch  data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 SpaceX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9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PI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  respo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dirty="0">
                <a:latin typeface="Calibri"/>
                <a:cs typeface="Calibri"/>
              </a:rPr>
              <a:t>Read </a:t>
            </a:r>
            <a:r>
              <a:rPr sz="1100" spc="-5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 respo</a:t>
            </a:r>
            <a:r>
              <a:rPr sz="1100" spc="-5" dirty="0">
                <a:latin typeface="Calibri"/>
                <a:cs typeface="Calibri"/>
              </a:rPr>
              <a:t>ns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  convert to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90909"/>
              <a:buChar char="•"/>
              <a:tabLst>
                <a:tab pos="70485" algn="l"/>
              </a:tabLst>
            </a:pPr>
            <a:r>
              <a:rPr sz="1100" spc="-5" dirty="0">
                <a:latin typeface="Calibri"/>
                <a:cs typeface="Calibri"/>
              </a:rPr>
              <a:t>Ex</a:t>
            </a:r>
            <a:r>
              <a:rPr sz="1100" dirty="0">
                <a:latin typeface="Calibri"/>
                <a:cs typeface="Calibri"/>
              </a:rPr>
              <a:t>tract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  data </a:t>
            </a:r>
            <a:r>
              <a:rPr sz="1100" spc="-5" dirty="0">
                <a:latin typeface="Calibri"/>
                <a:cs typeface="Calibri"/>
              </a:rPr>
              <a:t>fields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ata 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2045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spc="-5" dirty="0">
                <a:latin typeface="Calibri"/>
                <a:cs typeface="Calibri"/>
              </a:rPr>
              <a:t>Convert </a:t>
            </a:r>
            <a:r>
              <a:rPr sz="1100" dirty="0">
                <a:latin typeface="Calibri"/>
                <a:cs typeface="Calibri"/>
              </a:rPr>
              <a:t>new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 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CSV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Request Falcon9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 page via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HTTP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GET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720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HT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TP  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98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Beautif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oap</a:t>
            </a:r>
            <a:endParaRPr sz="1100">
              <a:latin typeface="Calibri"/>
              <a:cs typeface="Calibri"/>
            </a:endParaRPr>
          </a:p>
          <a:p>
            <a:pPr marL="57785" marR="169545" indent="-58419" algn="just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Create beautiful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soap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from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10" dirty="0">
                <a:latin typeface="Calibri"/>
                <a:cs typeface="Calibri"/>
              </a:rPr>
              <a:t>Collect</a:t>
            </a:r>
            <a:r>
              <a:rPr sz="1000" spc="20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relevant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headers/extract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rows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95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3510" indent="-58419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Dataframe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CSV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next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765" dirty="0"/>
              <a:t>–</a:t>
            </a:r>
            <a:r>
              <a:rPr spc="120" dirty="0"/>
              <a:t> </a:t>
            </a:r>
            <a:r>
              <a:rPr spc="-260" dirty="0"/>
              <a:t>SpaceX</a:t>
            </a:r>
            <a:r>
              <a:rPr spc="145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45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API Request and read response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1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Declare global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56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Call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7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using 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150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3812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Declare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variable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lists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will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store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 returned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</a:t>
            </a:r>
            <a:r>
              <a:rPr sz="1200" spc="-5" dirty="0">
                <a:latin typeface="Calibri"/>
                <a:cs typeface="Calibri"/>
              </a:rPr>
              <a:t>calls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relevant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2893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340" algn="l"/>
                <a:tab pos="434975" algn="l"/>
              </a:tabLst>
            </a:pPr>
            <a:r>
              <a:rPr sz="1200" spc="-5" dirty="0">
                <a:latin typeface="Calibri"/>
                <a:cs typeface="Calibri"/>
              </a:rPr>
              <a:t>Call </a:t>
            </a:r>
            <a:r>
              <a:rPr sz="1200" dirty="0">
                <a:latin typeface="Calibri"/>
                <a:cs typeface="Calibri"/>
              </a:rPr>
              <a:t>helper functions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get </a:t>
            </a:r>
            <a:r>
              <a:rPr sz="1200" spc="-5" dirty="0">
                <a:latin typeface="Calibri"/>
                <a:cs typeface="Calibri"/>
              </a:rPr>
              <a:t>relevant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where columns </a:t>
            </a:r>
            <a:r>
              <a:rPr sz="1200" spc="-10" dirty="0">
                <a:latin typeface="Calibri"/>
                <a:cs typeface="Calibri"/>
              </a:rPr>
              <a:t>have </a:t>
            </a:r>
            <a:r>
              <a:rPr sz="1200" dirty="0">
                <a:latin typeface="Calibri"/>
                <a:cs typeface="Calibri"/>
              </a:rPr>
              <a:t>IDs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(e.g., </a:t>
            </a:r>
            <a:r>
              <a:rPr sz="1200" spc="-15" dirty="0">
                <a:latin typeface="Calibri"/>
                <a:cs typeface="Calibri"/>
              </a:rPr>
              <a:t>rocket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identification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0530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5" dirty="0">
                <a:latin typeface="Calibri"/>
                <a:cs typeface="Calibri"/>
              </a:rPr>
              <a:t>Construct dataset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5" dirty="0">
                <a:latin typeface="Calibri"/>
                <a:cs typeface="Calibri"/>
              </a:rPr>
              <a:t>received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&amp; </a:t>
            </a:r>
            <a:r>
              <a:rPr sz="1200" spc="-5" dirty="0">
                <a:latin typeface="Calibri"/>
                <a:cs typeface="Calibri"/>
              </a:rPr>
              <a:t>combine columns into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0985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request, normalize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read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255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Dataframe from </a:t>
            </a:r>
            <a:r>
              <a:rPr sz="1200" dirty="0">
                <a:latin typeface="Calibri"/>
                <a:cs typeface="Calibri"/>
              </a:rPr>
              <a:t>dictionary 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filter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keep</a:t>
            </a:r>
            <a:r>
              <a:rPr sz="1200" dirty="0">
                <a:latin typeface="Calibri"/>
                <a:cs typeface="Calibri"/>
              </a:rPr>
              <a:t> only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Falcon9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2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6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Perform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GET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request HTML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 Create Beautiful Soap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850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 Create Dictionary 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Call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 functions to fill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dict 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603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6. Convert Dictionary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3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Soap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5" dirty="0">
                <a:latin typeface="Calibri"/>
                <a:cs typeface="Calibri"/>
              </a:rPr>
              <a:t>tables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Wiki page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extract </a:t>
            </a:r>
            <a:r>
              <a:rPr sz="1200" spc="-5" dirty="0">
                <a:latin typeface="Calibri"/>
                <a:cs typeface="Calibri"/>
              </a:rPr>
              <a:t> relevant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861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method to request </a:t>
            </a:r>
            <a:r>
              <a:rPr sz="1200" spc="-10" dirty="0">
                <a:latin typeface="Calibri"/>
                <a:cs typeface="Calibri"/>
              </a:rPr>
              <a:t>Falcon9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 empty Dictionary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spc="-20" dirty="0">
                <a:latin typeface="Calibri"/>
                <a:cs typeface="Calibri"/>
              </a:rPr>
              <a:t>keys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8600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Fill </a:t>
            </a:r>
            <a:r>
              <a:rPr sz="1200" dirty="0">
                <a:latin typeface="Calibri"/>
                <a:cs typeface="Calibri"/>
              </a:rPr>
              <a:t>up the </a:t>
            </a:r>
            <a:r>
              <a:rPr sz="1200" spc="-5" dirty="0">
                <a:latin typeface="Calibri"/>
                <a:cs typeface="Calibri"/>
              </a:rPr>
              <a:t>launch_dict with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10" dirty="0">
                <a:latin typeface="Calibri"/>
                <a:cs typeface="Calibri"/>
              </a:rPr>
              <a:t>records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304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5" dirty="0">
                <a:latin typeface="Calibri"/>
                <a:cs typeface="Calibri"/>
              </a:rPr>
              <a:t>Utilize following </a:t>
            </a:r>
            <a:r>
              <a:rPr sz="1200" dirty="0">
                <a:latin typeface="Calibri"/>
                <a:cs typeface="Calibri"/>
              </a:rPr>
              <a:t>helper </a:t>
            </a:r>
            <a:r>
              <a:rPr sz="1200" spc="-5" dirty="0">
                <a:latin typeface="Calibri"/>
                <a:cs typeface="Calibri"/>
              </a:rPr>
              <a:t>functions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parse</a:t>
            </a:r>
            <a:r>
              <a:rPr sz="1200" spc="-5" dirty="0">
                <a:latin typeface="Calibri"/>
                <a:cs typeface="Calibri"/>
              </a:rPr>
              <a:t> 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3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Convert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launch_dict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3929</Words>
  <Application>Microsoft Office PowerPoint</Application>
  <PresentationFormat>Widescreen</PresentationFormat>
  <Paragraphs>452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 cont’d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SpaceX Falon9 – Success/Failed Launch Map for all Launch Sites</vt:lpstr>
      <vt:lpstr>SpaceX Falcon9 – Launch Site to proximity Distance Map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PC VISION</cp:lastModifiedBy>
  <cp:revision>7</cp:revision>
  <dcterms:created xsi:type="dcterms:W3CDTF">2023-11-24T11:06:01Z</dcterms:created>
  <dcterms:modified xsi:type="dcterms:W3CDTF">2023-11-24T11:29:14Z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2023-11-24T00:00:00Z</vt:filetime>
  </property>
</Properties>
</file>